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  <p:sldMasterId id="2147483663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Overlock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Overlock-italic.fntdata"/><Relationship Id="rId10" Type="http://schemas.openxmlformats.org/officeDocument/2006/relationships/font" Target="fonts/Overlock-bold.fntdata"/><Relationship Id="rId12" Type="http://schemas.openxmlformats.org/officeDocument/2006/relationships/font" Target="fonts/Overlock-boldItalic.fntdata"/><Relationship Id="rId9" Type="http://schemas.openxmlformats.org/officeDocument/2006/relationships/font" Target="fonts/Overlock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25c0db118a_2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" name="Google Shape;79;g325c0db118a_2_18:notes"/>
          <p:cNvSpPr/>
          <p:nvPr>
            <p:ph idx="2" type="sldImg"/>
          </p:nvPr>
        </p:nvSpPr>
        <p:spPr>
          <a:xfrm>
            <a:off x="1714765" y="685800"/>
            <a:ext cx="342846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idx="10" type="dt"/>
          </p:nvPr>
        </p:nvSpPr>
        <p:spPr>
          <a:xfrm>
            <a:off x="456068" y="4768025"/>
            <a:ext cx="2134192" cy="272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72550" lIns="145125" spcFirstLastPara="1" rIns="145125" wrap="square" tIns="72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1" type="ftr"/>
          </p:nvPr>
        </p:nvSpPr>
        <p:spPr>
          <a:xfrm>
            <a:off x="3124438" y="4768025"/>
            <a:ext cx="2895145" cy="272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72550" lIns="145125" spcFirstLastPara="1" rIns="145125" wrap="square" tIns="72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ctrTitle"/>
          </p:nvPr>
        </p:nvSpPr>
        <p:spPr>
          <a:xfrm>
            <a:off x="685361" y="56939"/>
            <a:ext cx="7773300" cy="1103803"/>
          </a:xfrm>
          <a:prstGeom prst="rect">
            <a:avLst/>
          </a:prstGeom>
          <a:noFill/>
          <a:ln>
            <a:noFill/>
          </a:ln>
        </p:spPr>
        <p:txBody>
          <a:bodyPr anchorCtr="0" anchor="t" bIns="72550" lIns="145125" spcFirstLastPara="1" rIns="145125" wrap="square" tIns="725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Calibri"/>
              <a:buNone/>
              <a:defRPr b="0" i="0" sz="7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1" type="subTitle"/>
          </p:nvPr>
        </p:nvSpPr>
        <p:spPr>
          <a:xfrm>
            <a:off x="1370721" y="2915754"/>
            <a:ext cx="6402578" cy="1312970"/>
          </a:xfrm>
          <a:prstGeom prst="rect">
            <a:avLst/>
          </a:prstGeom>
          <a:noFill/>
          <a:ln>
            <a:noFill/>
          </a:ln>
        </p:spPr>
        <p:txBody>
          <a:bodyPr anchorCtr="0" anchor="t" bIns="72550" lIns="145125" spcFirstLastPara="1" rIns="145125" wrap="square" tIns="725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3800"/>
              <a:buFont typeface="Arial"/>
              <a:buNone/>
              <a:defRPr b="0" i="0" sz="3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0" type="dt"/>
          </p:nvPr>
        </p:nvSpPr>
        <p:spPr>
          <a:xfrm>
            <a:off x="456068" y="4768025"/>
            <a:ext cx="2134192" cy="272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72550" lIns="145125" spcFirstLastPara="1" rIns="145125" wrap="square" tIns="72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1" type="ftr"/>
          </p:nvPr>
        </p:nvSpPr>
        <p:spPr>
          <a:xfrm>
            <a:off x="3124438" y="4768025"/>
            <a:ext cx="2895145" cy="272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72550" lIns="145125" spcFirstLastPara="1" rIns="145125" wrap="square" tIns="72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723157" y="3306368"/>
            <a:ext cx="7770779" cy="1020640"/>
          </a:xfrm>
          <a:prstGeom prst="rect">
            <a:avLst/>
          </a:prstGeom>
          <a:noFill/>
          <a:ln>
            <a:noFill/>
          </a:ln>
        </p:spPr>
        <p:txBody>
          <a:bodyPr anchorCtr="0" anchor="t" bIns="72550" lIns="145125" spcFirstLastPara="1" rIns="145125" wrap="square" tIns="72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b="1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723157" y="2179885"/>
            <a:ext cx="7770779" cy="1126483"/>
          </a:xfrm>
          <a:prstGeom prst="rect">
            <a:avLst/>
          </a:prstGeom>
          <a:noFill/>
          <a:ln>
            <a:noFill/>
          </a:ln>
        </p:spPr>
        <p:txBody>
          <a:bodyPr anchorCtr="0" anchor="b" bIns="72550" lIns="145125" spcFirstLastPara="1" rIns="145125" wrap="square" tIns="725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500"/>
              <a:buFont typeface="Arial"/>
              <a:buNone/>
              <a:defRPr b="0" i="0" sz="2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456068" y="4768025"/>
            <a:ext cx="2134192" cy="272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72550" lIns="145125" spcFirstLastPara="1" rIns="145125" wrap="square" tIns="72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3124438" y="4768025"/>
            <a:ext cx="2895145" cy="272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72550" lIns="145125" spcFirstLastPara="1" rIns="145125" wrap="square" tIns="72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6553761" y="4768025"/>
            <a:ext cx="2134192" cy="272171"/>
          </a:xfrm>
          <a:prstGeom prst="rect">
            <a:avLst/>
          </a:prstGeom>
          <a:noFill/>
          <a:ln>
            <a:noFill/>
          </a:ln>
        </p:spPr>
        <p:txBody>
          <a:bodyPr anchorCtr="0" anchor="t" bIns="72550" lIns="145125" spcFirstLastPara="1" rIns="145125" wrap="square" tIns="7255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0" type="dt"/>
          </p:nvPr>
        </p:nvSpPr>
        <p:spPr>
          <a:xfrm>
            <a:off x="456068" y="4768025"/>
            <a:ext cx="2134192" cy="272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72550" lIns="145125" spcFirstLastPara="1" rIns="145125" wrap="square" tIns="72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3124438" y="4768025"/>
            <a:ext cx="2895145" cy="272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72550" lIns="145125" spcFirstLastPara="1" rIns="145125" wrap="square" tIns="725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3" name="Google Shape;53;p13"/>
          <p:cNvPicPr preferRelativeResize="0"/>
          <p:nvPr/>
        </p:nvPicPr>
        <p:blipFill rotWithShape="1">
          <a:blip r:embed="rId1">
            <a:alphaModFix/>
          </a:blip>
          <a:srcRect b="30057" l="7165" r="7060" t="7382"/>
          <a:stretch/>
        </p:blipFill>
        <p:spPr>
          <a:xfrm>
            <a:off x="0" y="877797"/>
            <a:ext cx="9144021" cy="375154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Mehr als Zahnpasta………</a:t>
            </a:r>
            <a:endParaRPr/>
          </a:p>
        </p:txBody>
      </p:sp>
      <p:sp>
        <p:nvSpPr>
          <p:cNvPr id="73" name="Google Shape;73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de" sz="5507"/>
              <a:t>Zahnpasta ist fester Bestandteil unseres täglichen Ritual des täglichen Zähneputzens. Komplexe Wirkstoffe wie z.B. </a:t>
            </a:r>
            <a:r>
              <a:rPr lang="de" sz="5507"/>
              <a:t>kariesprotektive unt antientzündliche Wirkstoffe </a:t>
            </a:r>
            <a:r>
              <a:rPr lang="de" sz="5507"/>
              <a:t>werden indikationsbezogen angewendet. </a:t>
            </a:r>
            <a:endParaRPr sz="5507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507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de" sz="5507"/>
              <a:t>Welche Empfehlungen sind hier sinnvoll? </a:t>
            </a:r>
            <a:endParaRPr sz="5507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de" sz="5507"/>
              <a:t>Worauf sollten unsere Patienten achten?</a:t>
            </a:r>
            <a:endParaRPr sz="5507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507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de" sz="5507"/>
              <a:t>Aus dem S</a:t>
            </a:r>
            <a:r>
              <a:rPr lang="de" sz="5507"/>
              <a:t>cientific affairs </a:t>
            </a:r>
            <a:r>
              <a:rPr lang="de" sz="5507"/>
              <a:t>Team der Fa. CP GABA zeigt die Education Managerin Anja Mahlke Einblicke und Lösungen für jede Indikation auf.</a:t>
            </a:r>
            <a:endParaRPr sz="5507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507"/>
          </a:p>
        </p:txBody>
      </p:sp>
      <p:pic>
        <p:nvPicPr>
          <p:cNvPr id="74" name="Google Shape;7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0602" y="206201"/>
            <a:ext cx="1808925" cy="1786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7"/>
          <p:cNvPicPr preferRelativeResize="0"/>
          <p:nvPr/>
        </p:nvPicPr>
        <p:blipFill rotWithShape="1">
          <a:blip r:embed="rId4">
            <a:alphaModFix/>
          </a:blip>
          <a:srcRect b="33725" l="0" r="0" t="32836"/>
          <a:stretch/>
        </p:blipFill>
        <p:spPr>
          <a:xfrm>
            <a:off x="844500" y="526838"/>
            <a:ext cx="2132849" cy="713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97962" y="70413"/>
            <a:ext cx="1872102" cy="1872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/>
        </p:nvSpPr>
        <p:spPr>
          <a:xfrm>
            <a:off x="316" y="56939"/>
            <a:ext cx="8914804" cy="1360853"/>
          </a:xfrm>
          <a:prstGeom prst="rect">
            <a:avLst/>
          </a:prstGeom>
          <a:noFill/>
          <a:ln>
            <a:noFill/>
          </a:ln>
        </p:spPr>
        <p:txBody>
          <a:bodyPr anchorCtr="0" anchor="t" bIns="72550" lIns="145125" spcFirstLastPara="1" rIns="145125" wrap="square" tIns="72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Overlock"/>
              <a:buNone/>
            </a:pPr>
            <a:r>
              <a:rPr b="0" i="0" lang="de" sz="4400" u="none" cap="none" strike="noStrike">
                <a:solidFill>
                  <a:srgbClr val="0070C0"/>
                </a:solidFill>
                <a:latin typeface="Overlock"/>
                <a:ea typeface="Overlock"/>
                <a:cs typeface="Overlock"/>
                <a:sym typeface="Overlock"/>
              </a:rPr>
              <a:t>Inhaltsstoffe in Zahnpasten</a:t>
            </a:r>
            <a:endParaRPr b="0" i="0" sz="4400" u="none" cap="none" strike="noStrike">
              <a:solidFill>
                <a:srgbClr val="0070C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